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2" r:id="rId6"/>
    <p:sldId id="267" r:id="rId7"/>
    <p:sldId id="261" r:id="rId8"/>
    <p:sldId id="264" r:id="rId9"/>
    <p:sldId id="263" r:id="rId10"/>
    <p:sldId id="266" r:id="rId11"/>
    <p:sldId id="271" r:id="rId12"/>
    <p:sldId id="265" r:id="rId13"/>
    <p:sldId id="272" r:id="rId14"/>
    <p:sldId id="273" r:id="rId15"/>
    <p:sldId id="268" r:id="rId16"/>
    <p:sldId id="274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BA35B5-9FC3-4A48-BBF3-74250983C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3F9D9C0-7B83-4975-8E0A-1502157B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CC82C9-591B-44E7-87A0-AF556700E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97E511-6E10-447B-AC62-C3606FBE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C25AEA-48F9-4738-BC96-E7328BEE1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77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EEAA51-C39F-4762-937C-EF056B88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2EB0DC1-F6CA-41DE-8ACD-F8F733845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9E5ACE-7A4E-4C65-98CC-27BB09CCC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CF831D-FA74-4B85-A6DA-08279C2B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08410E-959F-470C-B91B-ED30D159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88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BD109B6-639D-46A3-AC38-BE379247D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FAEEB0-E62D-4F84-8B55-066378D05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112F85-587F-4AF5-B12F-BDA25637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699114-4137-4CD0-92E7-FE6EEA4E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3ABA6C-6985-45ED-A4E9-26533267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7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0DD9F9-E4C0-4B7B-B96C-9234B40F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B63B23-5DB5-4E68-A9C7-2124FDA0C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3FAEA2-9FCD-4D7E-A619-C156622E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9CDC66-4514-4361-9847-106A675B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9E6F46-EB9E-4F28-A573-2BA876FC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032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43BBF-ED28-488E-907B-ABA92DCC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31CBDA-7C84-46ED-9639-3F6BA364F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DE9280-28A0-46DF-95B5-0A839C499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AF3F9D-70A1-4270-AB19-CA45EBD4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E36578-08E7-4A02-8986-C0B82F3C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42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AA78B-91E6-467D-B786-9D93BEE4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EBFA26-E568-4098-A498-27BCC879F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1DF06E-0788-4ECA-8241-3C5AF3FBC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861281-F43F-44ED-8058-CB437276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4109B2-B29C-423C-BE4C-3F14CDC4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E9A72F-B946-485E-A336-033907B9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55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E755C-B32C-4A93-8040-0FB62D9E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D35C5F-2A13-43E9-8846-29E74E953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9FD1BD-4499-4CE8-83D5-214FA86C1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5C4396B-162C-4EA1-AD84-9A3C12EC9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170D0C8-A7D5-4531-A754-1DB1310DC2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94A66A9-D577-48F3-8FCB-411204ED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899F3B-54EE-4605-B1D8-E7259C35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3B82FC4-83E2-47AF-AADD-748A13DF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13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42403-5FDE-4379-9D09-05963419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CB0E77-5F2B-466D-B761-B25922E6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11A083-2951-4B68-9710-C902BE219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13C081-1DF1-411A-87C6-D2968307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99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4CA5F27-AC6B-4EEC-BF1C-90E40550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5D36DE-1BC1-4287-813A-70C6C7B3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443343-24DB-4BE4-A985-E162C6DD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41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11CE0-92B9-47C8-AC0D-ACDF9936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281A09-E605-423F-A2D5-77C72ECD9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5D05AD-DA4D-4149-B90A-2AC87E0B5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E31814-F495-42A6-833D-204A88C5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C771E8-3CBF-49FB-BED9-759521EB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EAC4294-CF35-4132-A5A8-450FDE0B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67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1CCDEE-BCF9-49EC-86FD-68D25A81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8B29ED5-44F6-4CF9-A1B6-5E5DCEC87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31499A-1F1D-4E4E-99E9-1EFC3692A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662DEE-0751-4630-BCF1-99B8A027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7CED58-086C-4B18-8670-CC2FBA69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0F47D6-4670-4385-BF82-BD230C0E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3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CDFA157-3B1B-4624-90C9-2B72933D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71698E-B16B-4671-9E81-3163D2EFE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A6DE6D-93AE-4047-993A-4A7567ECC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36706-A427-4318-9C8A-48B6227F84B9}" type="datetimeFigureOut">
              <a:rPr lang="zh-TW" altLang="en-US" smtClean="0"/>
              <a:t>2020/10/1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20D2AD-BE3D-4267-A3F5-ED64D469F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ECB149-517D-4D6E-8782-AF2B1DEF7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448A4-EE19-4769-B675-1C28C291D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5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79C85-35B5-459D-8EFA-E23325051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470" y="1122363"/>
            <a:ext cx="10591059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電腦視覺應用實作期末報告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8C9DB0-A36A-43E1-981D-921D879CE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(6/19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</a:t>
            </a:r>
            <a:endParaRPr lang="en-US" altLang="zh-TW" dirty="0"/>
          </a:p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資電三 </a:t>
            </a:r>
            <a:r>
              <a:rPr lang="en-US" altLang="zh-TW" dirty="0"/>
              <a:t>s06351010</a:t>
            </a:r>
            <a:r>
              <a:rPr lang="zh-TW" altLang="en-US" dirty="0"/>
              <a:t> 鄭博仁</a:t>
            </a:r>
            <a:endParaRPr lang="en-US" altLang="zh-TW" dirty="0"/>
          </a:p>
          <a:p>
            <a:r>
              <a:rPr lang="zh-TW" altLang="en-US" dirty="0"/>
              <a:t>資電三 </a:t>
            </a:r>
            <a:r>
              <a:rPr lang="en-US" altLang="zh-TW" dirty="0"/>
              <a:t>s06351014</a:t>
            </a:r>
            <a:r>
              <a:rPr lang="zh-TW" altLang="en-US" dirty="0"/>
              <a:t> 陳韋誠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208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/>
              <a:t>可即時判斷</a:t>
            </a:r>
            <a:r>
              <a:rPr lang="en-US" altLang="zh-TW" sz="2000" dirty="0"/>
              <a:t>,</a:t>
            </a:r>
            <a:r>
              <a:rPr lang="zh-TW" altLang="en-US" sz="2000" dirty="0"/>
              <a:t>正確判斷</a:t>
            </a:r>
            <a:r>
              <a:rPr lang="en-US" altLang="zh-TW" sz="2000" dirty="0"/>
              <a:t>ME</a:t>
            </a:r>
            <a:r>
              <a:rPr lang="zh-TW" altLang="en-US" sz="2000" dirty="0"/>
              <a:t>和</a:t>
            </a:r>
            <a:r>
              <a:rPr lang="en-US" altLang="zh-TW" sz="2000" dirty="0"/>
              <a:t>NOT</a:t>
            </a:r>
            <a:r>
              <a:rPr lang="zh-TW" altLang="en-US" sz="2000" dirty="0"/>
              <a:t> </a:t>
            </a:r>
            <a:r>
              <a:rPr lang="en-US" altLang="zh-TW" sz="2000" dirty="0"/>
              <a:t>ME,</a:t>
            </a:r>
            <a:r>
              <a:rPr lang="zh-TW" altLang="en-US" sz="2000" dirty="0"/>
              <a:t>且不受背景引響</a:t>
            </a:r>
            <a:r>
              <a:rPr lang="en-US" altLang="zh-TW" sz="2000" dirty="0"/>
              <a:t>,</a:t>
            </a:r>
            <a:r>
              <a:rPr lang="zh-TW" altLang="en-US" sz="2000" dirty="0"/>
              <a:t>成功不用</a:t>
            </a:r>
            <a:r>
              <a:rPr lang="en-US" altLang="zh-TW" sz="2000" dirty="0"/>
              <a:t>YOLO</a:t>
            </a:r>
            <a:r>
              <a:rPr lang="zh-TW" altLang="en-US" sz="2000" dirty="0"/>
              <a:t>做出及時人臉辨識</a:t>
            </a:r>
            <a:endParaRPr lang="en-US" altLang="zh-TW" sz="2000" dirty="0"/>
          </a:p>
        </p:txBody>
      </p:sp>
      <p:pic>
        <p:nvPicPr>
          <p:cNvPr id="4" name="無按鍵">
            <a:hlinkClick r:id="" action="ppaction://media"/>
            <a:extLst>
              <a:ext uri="{FF2B5EF4-FFF2-40B4-BE49-F238E27FC236}">
                <a16:creationId xmlns:a16="http://schemas.microsoft.com/office/drawing/2014/main" id="{C7EC6B8A-C601-4E36-BE09-C7F1A73EE4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6977" y="1436037"/>
            <a:ext cx="9593062" cy="50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模型用途和拓展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單就判斷</a:t>
            </a:r>
            <a:r>
              <a:rPr lang="en-US" altLang="zh-TW" sz="2000" dirty="0"/>
              <a:t>ME</a:t>
            </a:r>
            <a:r>
              <a:rPr lang="zh-TW" altLang="en-US" sz="2000" dirty="0"/>
              <a:t>和</a:t>
            </a:r>
            <a:r>
              <a:rPr lang="en-US" altLang="zh-TW" sz="2000" dirty="0"/>
              <a:t>NOT</a:t>
            </a:r>
            <a:r>
              <a:rPr lang="zh-TW" altLang="en-US" sz="2000" dirty="0"/>
              <a:t> </a:t>
            </a:r>
            <a:r>
              <a:rPr lang="en-US" altLang="zh-TW" sz="2000" dirty="0"/>
              <a:t>ME</a:t>
            </a:r>
            <a:r>
              <a:rPr lang="zh-TW" altLang="en-US" sz="2000" dirty="0"/>
              <a:t>而言</a:t>
            </a:r>
            <a:r>
              <a:rPr lang="en-US" altLang="zh-TW" sz="2000" dirty="0"/>
              <a:t>,</a:t>
            </a:r>
            <a:r>
              <a:rPr lang="zh-TW" altLang="en-US" sz="2000" dirty="0"/>
              <a:t>僅能用在我個人的裝置解鎖</a:t>
            </a:r>
            <a:endParaRPr lang="en-US" altLang="zh-TW" sz="2000" dirty="0"/>
          </a:p>
          <a:p>
            <a:r>
              <a:rPr lang="zh-TW" altLang="en-US" sz="2000" dirty="0"/>
              <a:t>但自己使用</a:t>
            </a:r>
            <a:r>
              <a:rPr lang="en-US" altLang="zh-TW" sz="2000" dirty="0"/>
              <a:t>CODE</a:t>
            </a:r>
            <a:r>
              <a:rPr lang="zh-TW" altLang="en-US" sz="2000" dirty="0"/>
              <a:t>撰寫的好處就是可以輕鬆的去替換需要的東西</a:t>
            </a:r>
            <a:endParaRPr lang="en-US" altLang="zh-TW" sz="2000" dirty="0"/>
          </a:p>
          <a:p>
            <a:r>
              <a:rPr lang="zh-TW" altLang="en-US" sz="2000" dirty="0"/>
              <a:t>例如此二元模型應用如可以把</a:t>
            </a:r>
            <a:r>
              <a:rPr lang="en-US" altLang="zh-TW" sz="2000" dirty="0"/>
              <a:t>ME</a:t>
            </a:r>
            <a:r>
              <a:rPr lang="zh-TW" altLang="en-US" sz="2000" dirty="0"/>
              <a:t>和</a:t>
            </a:r>
            <a:r>
              <a:rPr lang="en-US" altLang="zh-TW" sz="2000" dirty="0"/>
              <a:t>NOT</a:t>
            </a:r>
            <a:r>
              <a:rPr lang="zh-TW" altLang="en-US" sz="2000" dirty="0"/>
              <a:t> </a:t>
            </a:r>
            <a:r>
              <a:rPr lang="en-US" altLang="zh-TW" sz="2000" dirty="0"/>
              <a:t>ME</a:t>
            </a:r>
            <a:r>
              <a:rPr lang="zh-TW" altLang="en-US" sz="2000" dirty="0"/>
              <a:t>替換成是本校學生和非本校學生用在宿舍安全監控</a:t>
            </a:r>
            <a:r>
              <a:rPr lang="en-US" altLang="zh-TW" sz="2000" dirty="0"/>
              <a:t>,</a:t>
            </a:r>
            <a:r>
              <a:rPr lang="zh-TW" altLang="en-US" sz="2000" dirty="0"/>
              <a:t>如果非本校學生發送警訊給警衛室等等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291762-B26A-43D9-A42C-4F932C8A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2" y="2618656"/>
            <a:ext cx="6950042" cy="3360711"/>
          </a:xfrm>
          <a:prstGeom prst="rect">
            <a:avLst/>
          </a:prstGeom>
        </p:spPr>
      </p:pic>
      <p:sp>
        <p:nvSpPr>
          <p:cNvPr id="7" name="箭號: 向左 6">
            <a:extLst>
              <a:ext uri="{FF2B5EF4-FFF2-40B4-BE49-F238E27FC236}">
                <a16:creationId xmlns:a16="http://schemas.microsoft.com/office/drawing/2014/main" id="{A1CF91BE-2FE4-4FC5-A0D3-55F26D7EFEFE}"/>
              </a:ext>
            </a:extLst>
          </p:cNvPr>
          <p:cNvSpPr/>
          <p:nvPr/>
        </p:nvSpPr>
        <p:spPr>
          <a:xfrm>
            <a:off x="4909351" y="2885243"/>
            <a:ext cx="852257" cy="4438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B97A0874-1C11-466D-87FC-F21D835C3807}"/>
              </a:ext>
            </a:extLst>
          </p:cNvPr>
          <p:cNvSpPr/>
          <p:nvPr/>
        </p:nvSpPr>
        <p:spPr>
          <a:xfrm>
            <a:off x="4909350" y="4210363"/>
            <a:ext cx="852257" cy="4438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58E729-CBB9-46EA-9D67-65540923EA98}"/>
              </a:ext>
            </a:extLst>
          </p:cNvPr>
          <p:cNvSpPr txBox="1"/>
          <p:nvPr/>
        </p:nvSpPr>
        <p:spPr>
          <a:xfrm>
            <a:off x="8114190" y="2885243"/>
            <a:ext cx="2583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替換掉箭頭指的地方</a:t>
            </a:r>
            <a:r>
              <a:rPr lang="en-US" altLang="zh-TW" dirty="0"/>
              <a:t>,</a:t>
            </a:r>
            <a:r>
              <a:rPr lang="zh-TW" altLang="en-US" dirty="0"/>
              <a:t>改成讀非本校學生和本校學生即可</a:t>
            </a:r>
          </a:p>
        </p:txBody>
      </p:sp>
    </p:spTree>
    <p:extLst>
      <p:ext uri="{BB962C8B-B14F-4D97-AF65-F5344CB8AC3E}">
        <p14:creationId xmlns:p14="http://schemas.microsoft.com/office/powerpoint/2010/main" val="1407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模型用途和拓展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如果不想要二元分類</a:t>
            </a:r>
            <a:r>
              <a:rPr lang="en-US" altLang="zh-TW" sz="2000" dirty="0"/>
              <a:t>,</a:t>
            </a:r>
            <a:r>
              <a:rPr lang="zh-TW" altLang="en-US" sz="2000" dirty="0"/>
              <a:t>想要做多種類判斷只需要在讀入時多幾個</a:t>
            </a:r>
            <a:r>
              <a:rPr lang="en-US" altLang="zh-TW" sz="2000" dirty="0"/>
              <a:t>FOR</a:t>
            </a:r>
            <a:r>
              <a:rPr lang="zh-TW" altLang="en-US" sz="2000" dirty="0"/>
              <a:t>迴圈讀入</a:t>
            </a:r>
            <a:r>
              <a:rPr lang="en-US" altLang="zh-TW" sz="2000" dirty="0"/>
              <a:t>DATA</a:t>
            </a:r>
            <a:r>
              <a:rPr lang="zh-TW" altLang="en-US" sz="2000" dirty="0"/>
              <a:t>並在</a:t>
            </a:r>
            <a:r>
              <a:rPr lang="en-US" altLang="zh-TW" sz="2000" dirty="0"/>
              <a:t>append()</a:t>
            </a:r>
            <a:r>
              <a:rPr lang="zh-TW" altLang="en-US" sz="2000" dirty="0"/>
              <a:t>時把每個種類替換成不同的數字</a:t>
            </a:r>
            <a:r>
              <a:rPr lang="en-US" altLang="zh-TW" sz="2000" dirty="0"/>
              <a:t>(</a:t>
            </a:r>
            <a:r>
              <a:rPr lang="zh-TW" altLang="en-US" sz="2000" dirty="0"/>
              <a:t>例如</a:t>
            </a:r>
            <a:r>
              <a:rPr lang="en-US" altLang="zh-TW" sz="2000" dirty="0"/>
              <a:t>0,1,2,….,n)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291762-B26A-43D9-A42C-4F932C8A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2" y="2618656"/>
            <a:ext cx="6950042" cy="3360711"/>
          </a:xfrm>
          <a:prstGeom prst="rect">
            <a:avLst/>
          </a:prstGeom>
        </p:spPr>
      </p:pic>
      <p:sp>
        <p:nvSpPr>
          <p:cNvPr id="7" name="箭號: 向左 6">
            <a:extLst>
              <a:ext uri="{FF2B5EF4-FFF2-40B4-BE49-F238E27FC236}">
                <a16:creationId xmlns:a16="http://schemas.microsoft.com/office/drawing/2014/main" id="{A1CF91BE-2FE4-4FC5-A0D3-55F26D7EFEFE}"/>
              </a:ext>
            </a:extLst>
          </p:cNvPr>
          <p:cNvSpPr/>
          <p:nvPr/>
        </p:nvSpPr>
        <p:spPr>
          <a:xfrm>
            <a:off x="4679424" y="3808573"/>
            <a:ext cx="852257" cy="4438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B97A0874-1C11-466D-87FC-F21D835C3807}"/>
              </a:ext>
            </a:extLst>
          </p:cNvPr>
          <p:cNvSpPr/>
          <p:nvPr/>
        </p:nvSpPr>
        <p:spPr>
          <a:xfrm>
            <a:off x="4474345" y="5220431"/>
            <a:ext cx="852257" cy="4438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58E729-CBB9-46EA-9D67-65540923EA98}"/>
              </a:ext>
            </a:extLst>
          </p:cNvPr>
          <p:cNvSpPr txBox="1"/>
          <p:nvPr/>
        </p:nvSpPr>
        <p:spPr>
          <a:xfrm>
            <a:off x="7980286" y="4299011"/>
            <a:ext cx="258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後面讀入的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  <a:r>
              <a:rPr lang="en-US" altLang="zh-TW" dirty="0"/>
              <a:t>append</a:t>
            </a:r>
            <a:r>
              <a:rPr lang="zh-TW" altLang="en-US" dirty="0"/>
              <a:t>值累加</a:t>
            </a:r>
          </a:p>
        </p:txBody>
      </p:sp>
    </p:spTree>
    <p:extLst>
      <p:ext uri="{BB962C8B-B14F-4D97-AF65-F5344CB8AC3E}">
        <p14:creationId xmlns:p14="http://schemas.microsoft.com/office/powerpoint/2010/main" val="19636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83D5171-6A32-4893-B357-BC123D6BF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8347"/>
            <a:ext cx="6404728" cy="492132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模型用途和拓展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如果不想要人臉辨識</a:t>
            </a:r>
            <a:r>
              <a:rPr lang="en-US" altLang="zh-TW" sz="2000" dirty="0"/>
              <a:t>,</a:t>
            </a:r>
            <a:r>
              <a:rPr lang="zh-TW" altLang="en-US" sz="2000" dirty="0"/>
              <a:t>想要做貓狗辨識或其他</a:t>
            </a:r>
            <a:r>
              <a:rPr lang="en-US" altLang="zh-TW" sz="2000" dirty="0"/>
              <a:t>,</a:t>
            </a:r>
            <a:r>
              <a:rPr lang="zh-TW" altLang="en-US" sz="2000" dirty="0"/>
              <a:t>只要把抓人臉座標模組換成需要的模組即可</a:t>
            </a:r>
            <a:endParaRPr lang="en-US" altLang="zh-TW" sz="2000" dirty="0"/>
          </a:p>
        </p:txBody>
      </p:sp>
      <p:sp>
        <p:nvSpPr>
          <p:cNvPr id="7" name="箭號: 向左 6">
            <a:extLst>
              <a:ext uri="{FF2B5EF4-FFF2-40B4-BE49-F238E27FC236}">
                <a16:creationId xmlns:a16="http://schemas.microsoft.com/office/drawing/2014/main" id="{A1CF91BE-2FE4-4FC5-A0D3-55F26D7EFEFE}"/>
              </a:ext>
            </a:extLst>
          </p:cNvPr>
          <p:cNvSpPr/>
          <p:nvPr/>
        </p:nvSpPr>
        <p:spPr>
          <a:xfrm>
            <a:off x="6333222" y="2235779"/>
            <a:ext cx="852257" cy="4438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58E729-CBB9-46EA-9D67-65540923EA98}"/>
              </a:ext>
            </a:extLst>
          </p:cNvPr>
          <p:cNvSpPr txBox="1"/>
          <p:nvPr/>
        </p:nvSpPr>
        <p:spPr>
          <a:xfrm>
            <a:off x="7507422" y="2134554"/>
            <a:ext cx="2583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此處讀人臉模組替換成需要的模組</a:t>
            </a:r>
            <a:r>
              <a:rPr lang="en-US" altLang="zh-TW" dirty="0"/>
              <a:t>,</a:t>
            </a:r>
            <a:r>
              <a:rPr lang="zh-TW" altLang="en-US" dirty="0"/>
              <a:t>即可取得需要的座標</a:t>
            </a:r>
          </a:p>
        </p:txBody>
      </p:sp>
    </p:spTree>
    <p:extLst>
      <p:ext uri="{BB962C8B-B14F-4D97-AF65-F5344CB8AC3E}">
        <p14:creationId xmlns:p14="http://schemas.microsoft.com/office/powerpoint/2010/main" val="24345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遇到的困難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zh-TW" altLang="en-US" sz="2000" dirty="0"/>
              <a:t>一開始資料不多時</a:t>
            </a:r>
            <a:r>
              <a:rPr lang="en-US" altLang="zh-TW" sz="2000" dirty="0"/>
              <a:t>,</a:t>
            </a:r>
            <a:r>
              <a:rPr lang="zh-TW" altLang="en-US" sz="2000" dirty="0"/>
              <a:t>判斷結果不佳</a:t>
            </a:r>
            <a:r>
              <a:rPr lang="en-US" altLang="zh-TW" sz="2000" dirty="0"/>
              <a:t>,</a:t>
            </a:r>
            <a:r>
              <a:rPr lang="zh-TW" altLang="en-US" sz="2000" dirty="0"/>
              <a:t>還誤以為是座標</a:t>
            </a:r>
            <a:r>
              <a:rPr lang="en-US" altLang="zh-TW" sz="2000" dirty="0"/>
              <a:t>race</a:t>
            </a:r>
            <a:r>
              <a:rPr lang="zh-TW" altLang="en-US" sz="2000" dirty="0"/>
              <a:t> </a:t>
            </a:r>
            <a:r>
              <a:rPr lang="en-US" altLang="zh-TW" sz="2000" dirty="0"/>
              <a:t>condition</a:t>
            </a:r>
            <a:r>
              <a:rPr lang="zh-TW" altLang="en-US" sz="2000" dirty="0"/>
              <a:t>用了很多方法去避免</a:t>
            </a:r>
            <a:r>
              <a:rPr lang="en-US" altLang="zh-TW" sz="2000" dirty="0"/>
              <a:t>,</a:t>
            </a:r>
            <a:r>
              <a:rPr lang="zh-TW" altLang="en-US" sz="2000" dirty="0"/>
              <a:t>結果最後發現是沒有遠近和各個角度的資料</a:t>
            </a:r>
            <a:r>
              <a:rPr lang="en-US" altLang="zh-TW" sz="2000" dirty="0"/>
              <a:t>,</a:t>
            </a:r>
            <a:r>
              <a:rPr lang="zh-TW" altLang="en-US" sz="2000" dirty="0"/>
              <a:t>且資料不夠多才導致模型不佳</a:t>
            </a:r>
            <a:r>
              <a:rPr lang="en-US" altLang="zh-TW" sz="2000" dirty="0"/>
              <a:t>,</a:t>
            </a:r>
            <a:r>
              <a:rPr lang="zh-TW" altLang="en-US" sz="2000" dirty="0"/>
              <a:t>最終把照片拓展到</a:t>
            </a:r>
            <a:r>
              <a:rPr lang="en-US" altLang="zh-TW" sz="2000" dirty="0"/>
              <a:t>2247</a:t>
            </a:r>
            <a:r>
              <a:rPr lang="zh-TW" altLang="en-US" sz="2000" dirty="0"/>
              <a:t>張</a:t>
            </a:r>
            <a:r>
              <a:rPr lang="en-US" altLang="zh-TW" sz="2000" dirty="0"/>
              <a:t>,</a:t>
            </a:r>
            <a:r>
              <a:rPr lang="zh-TW" altLang="en-US" sz="2000" dirty="0"/>
              <a:t>就成功做出不使用</a:t>
            </a:r>
            <a:r>
              <a:rPr lang="en-US" altLang="zh-TW" sz="2000" dirty="0"/>
              <a:t>yolo,</a:t>
            </a:r>
            <a:r>
              <a:rPr lang="zh-TW" altLang="en-US" sz="2000" dirty="0"/>
              <a:t>只使用準度較低訓練速度較快的隨機森林</a:t>
            </a:r>
            <a:r>
              <a:rPr lang="en-US" altLang="zh-TW" sz="2000" dirty="0"/>
              <a:t>,</a:t>
            </a:r>
            <a:r>
              <a:rPr lang="zh-TW" altLang="en-US" sz="2000" dirty="0"/>
              <a:t>就做出不受背景引響</a:t>
            </a:r>
            <a:r>
              <a:rPr lang="en-US" altLang="zh-TW" sz="2000" dirty="0"/>
              <a:t>,</a:t>
            </a:r>
            <a:r>
              <a:rPr lang="zh-TW" altLang="en-US" sz="2000" dirty="0"/>
              <a:t>且能及時正確判斷的模型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en-US" altLang="zh-TW" sz="2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en-US" altLang="zh-TW" sz="2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en-US" altLang="zh-TW" sz="2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en-US" altLang="zh-TW" sz="2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過去都是使用別人提供的資料集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,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這是我們第一次自己建立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data,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過程遇到很多困難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,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還好在助教的幫助下成功完成了本次作業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92975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可能可以提升模型的方法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未來希望可以把演算法替換成較耗時間訓練的</a:t>
            </a:r>
            <a:r>
              <a:rPr lang="en-US" altLang="zh-TW" sz="2000" dirty="0"/>
              <a:t>NN,</a:t>
            </a:r>
            <a:r>
              <a:rPr lang="zh-TW" altLang="en-US" sz="2000" dirty="0"/>
              <a:t>有機會可以使模型更上一層樓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本次實作後發現資料量是非常重要的關鍵</a:t>
            </a:r>
            <a:r>
              <a:rPr lang="en-US" altLang="zh-TW" sz="2000" dirty="0"/>
              <a:t>!</a:t>
            </a:r>
            <a:r>
              <a:rPr lang="zh-TW" altLang="en-US" sz="2000" dirty="0"/>
              <a:t>未來拓展時必須加入更多的資料</a:t>
            </a:r>
            <a:r>
              <a:rPr lang="en-US" altLang="zh-TW" sz="2000" dirty="0"/>
              <a:t>,</a:t>
            </a:r>
            <a:r>
              <a:rPr lang="zh-TW" altLang="en-US" sz="2000" dirty="0"/>
              <a:t>來提升模型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47167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BA55BD-A663-4356-AD8A-E3AE1A588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25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ctr">
              <a:buNone/>
            </a:pPr>
            <a:endParaRPr lang="en-US" altLang="zh-TW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endParaRPr lang="en-US" altLang="zh-TW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zh-TW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報告結束 感謝閱讀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89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期末報告題目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我們希望製作一個人臉辨識模型</a:t>
            </a:r>
            <a:r>
              <a:rPr lang="en-US" altLang="zh-TW" sz="2000" dirty="0"/>
              <a:t>,</a:t>
            </a:r>
            <a:r>
              <a:rPr lang="zh-TW" altLang="en-US" sz="2000" dirty="0"/>
              <a:t>且為二元分類辨識</a:t>
            </a:r>
            <a:r>
              <a:rPr lang="en-US" altLang="zh-TW" sz="2000" dirty="0"/>
              <a:t>”</a:t>
            </a:r>
            <a:r>
              <a:rPr lang="zh-TW" altLang="en-US" sz="2000" b="1" dirty="0"/>
              <a:t>是我</a:t>
            </a:r>
            <a:r>
              <a:rPr lang="en-US" altLang="zh-TW" sz="2000" dirty="0"/>
              <a:t>”</a:t>
            </a:r>
            <a:r>
              <a:rPr lang="zh-TW" altLang="en-US" sz="2000" dirty="0"/>
              <a:t>和</a:t>
            </a:r>
            <a:r>
              <a:rPr lang="en-US" altLang="zh-TW" sz="2000" dirty="0"/>
              <a:t>”</a:t>
            </a:r>
            <a:r>
              <a:rPr lang="zh-TW" altLang="en-US" sz="2000" b="1" dirty="0"/>
              <a:t>不是我</a:t>
            </a:r>
            <a:r>
              <a:rPr lang="en-US" altLang="zh-TW" sz="2000" dirty="0"/>
              <a:t>”,</a:t>
            </a:r>
            <a:r>
              <a:rPr lang="zh-TW" altLang="en-US" sz="2000" dirty="0"/>
              <a:t>且希望是即時辨識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en-US" altLang="zh-TW" sz="2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en-US" altLang="zh-TW" sz="2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不過由於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”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不是我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”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的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data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實際上要找很多不同的男女老少做資料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,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但因為時間問題我們</a:t>
            </a:r>
            <a:r>
              <a:rPr lang="zh-TW" altLang="en-US" sz="2000" dirty="0">
                <a:solidFill>
                  <a:srgbClr val="FF00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找另一位組員當作是</a:t>
            </a:r>
            <a:r>
              <a:rPr lang="en-US" altLang="zh-TW" sz="2000" dirty="0">
                <a:solidFill>
                  <a:srgbClr val="FF00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”</a:t>
            </a:r>
            <a:r>
              <a:rPr lang="zh-TW" altLang="en-US" sz="2000" dirty="0">
                <a:solidFill>
                  <a:srgbClr val="FF00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不是我</a:t>
            </a:r>
            <a:r>
              <a:rPr lang="en-US" altLang="zh-TW" sz="2000" dirty="0">
                <a:solidFill>
                  <a:srgbClr val="FF00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”</a:t>
            </a:r>
            <a:r>
              <a:rPr lang="zh-TW" altLang="en-US" sz="2000" dirty="0">
                <a:solidFill>
                  <a:srgbClr val="FF00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的</a:t>
            </a:r>
            <a:r>
              <a:rPr lang="en-US" altLang="zh-TW" sz="2000" dirty="0">
                <a:solidFill>
                  <a:srgbClr val="FF00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data</a:t>
            </a:r>
          </a:p>
          <a:p>
            <a:endParaRPr lang="en-US" altLang="zh-TW" sz="2000" dirty="0">
              <a:solidFill>
                <a:srgbClr val="FF0000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我們希望可以</a:t>
            </a:r>
            <a:r>
              <a:rPr lang="zh-TW" altLang="en-US" sz="2000" b="1" dirty="0">
                <a:latin typeface="PMingLiU" panose="02020500000000000000" pitchFamily="18" charset="-120"/>
                <a:ea typeface="PMingLiU" panose="02020500000000000000" pitchFamily="18" charset="-120"/>
              </a:rPr>
              <a:t>不使用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“yolo”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來製作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,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希望可以用普通的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code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方法就製作出和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yolo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一樣的事情</a:t>
            </a:r>
            <a:endParaRPr lang="en-US" altLang="zh-TW" sz="2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endParaRPr lang="en-US" altLang="zh-TW" sz="2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我們希望我們的模型</a:t>
            </a:r>
            <a:r>
              <a:rPr lang="zh-TW" altLang="en-US" sz="2000" b="1" dirty="0">
                <a:latin typeface="PMingLiU" panose="02020500000000000000" pitchFamily="18" charset="-120"/>
                <a:ea typeface="PMingLiU" panose="02020500000000000000" pitchFamily="18" charset="-120"/>
              </a:rPr>
              <a:t>不會因為背景而受到影響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,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所以在</a:t>
            </a:r>
            <a:r>
              <a:rPr lang="zh-TW" altLang="en-US" sz="2000" b="1" dirty="0">
                <a:latin typeface="PMingLiU" panose="02020500000000000000" pitchFamily="18" charset="-120"/>
                <a:ea typeface="PMingLiU" panose="02020500000000000000" pitchFamily="18" charset="-120"/>
              </a:rPr>
              <a:t>建立模型的資料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,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和</a:t>
            </a:r>
            <a:r>
              <a:rPr lang="zh-TW" altLang="en-US" sz="2000" b="1" dirty="0">
                <a:latin typeface="PMingLiU" panose="02020500000000000000" pitchFamily="18" charset="-120"/>
                <a:ea typeface="PMingLiU" panose="02020500000000000000" pitchFamily="18" charset="-120"/>
              </a:rPr>
              <a:t>最後判斷都只利用擷取到的人臉進行判斷</a:t>
            </a:r>
            <a:r>
              <a:rPr lang="en-US" altLang="zh-TW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,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這樣就可以將背景的影響降到很低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3860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我們先在網路上找了會幫我們抓人臉的模組</a:t>
            </a:r>
            <a:r>
              <a:rPr lang="en-US" altLang="zh-TW" sz="2000" dirty="0"/>
              <a:t>,</a:t>
            </a:r>
            <a:r>
              <a:rPr lang="zh-TW" altLang="en-US" sz="2000" dirty="0"/>
              <a:t>他會幫助我們抓到人臉位置並回傳座標</a:t>
            </a:r>
            <a:r>
              <a:rPr lang="en-US" altLang="zh-TW" sz="2000" dirty="0"/>
              <a:t>,</a:t>
            </a:r>
            <a:r>
              <a:rPr lang="zh-TW" altLang="en-US" sz="2000" dirty="0"/>
              <a:t>利用這個程式建立我們的</a:t>
            </a:r>
            <a:r>
              <a:rPr lang="en-US" altLang="zh-TW" sz="2000" dirty="0"/>
              <a:t>Data</a:t>
            </a:r>
            <a:endParaRPr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4452F8-9BFE-4331-89ED-EA86AACC8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0270"/>
            <a:ext cx="5872170" cy="47077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CB8C03F-B5DF-40F6-B4E7-7BB5A48063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76" y="4209680"/>
            <a:ext cx="4708124" cy="26483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AAD1A4-88EE-4E15-B788-D81578745D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76" y="1855815"/>
            <a:ext cx="470812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5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模型實作方法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/>
          <a:lstStyle/>
          <a:p>
            <a:r>
              <a:rPr lang="zh-TW" altLang="en-US" sz="2000" dirty="0"/>
              <a:t>把所有我的照片放到</a:t>
            </a:r>
            <a:r>
              <a:rPr lang="en-US" altLang="zh-TW" sz="2000" dirty="0"/>
              <a:t>me</a:t>
            </a:r>
            <a:r>
              <a:rPr lang="zh-TW" altLang="en-US" sz="2000" dirty="0"/>
              <a:t>資料夾利用</a:t>
            </a:r>
            <a:r>
              <a:rPr lang="en-US" altLang="zh-TW" sz="2000" dirty="0"/>
              <a:t>for</a:t>
            </a:r>
            <a:r>
              <a:rPr lang="zh-TW" altLang="en-US" sz="2000" dirty="0"/>
              <a:t>迴圈簡化讀取並同時</a:t>
            </a:r>
            <a:r>
              <a:rPr lang="en-US" altLang="zh-TW" sz="2000" dirty="0"/>
              <a:t>resize</a:t>
            </a:r>
            <a:r>
              <a:rPr lang="zh-TW" altLang="en-US" sz="2000" dirty="0"/>
              <a:t>成</a:t>
            </a:r>
            <a:r>
              <a:rPr lang="en-US" altLang="zh-TW" sz="2000" dirty="0"/>
              <a:t>200</a:t>
            </a:r>
            <a:r>
              <a:rPr lang="zh-TW" altLang="en-US" sz="2000" dirty="0"/>
              <a:t>*</a:t>
            </a:r>
            <a:r>
              <a:rPr lang="en-US" altLang="zh-TW" sz="2000" dirty="0"/>
              <a:t>200</a:t>
            </a:r>
            <a:r>
              <a:rPr lang="zh-TW" altLang="en-US" sz="2000" dirty="0"/>
              <a:t>並將</a:t>
            </a:r>
            <a:r>
              <a:rPr lang="en-US" altLang="zh-TW" sz="2000" dirty="0"/>
              <a:t>me</a:t>
            </a:r>
            <a:r>
              <a:rPr lang="zh-TW" altLang="en-US" sz="2000" dirty="0"/>
              <a:t>的</a:t>
            </a:r>
            <a:r>
              <a:rPr lang="en-US" altLang="zh-TW" sz="2000" dirty="0" err="1"/>
              <a:t>data,label</a:t>
            </a:r>
            <a:r>
              <a:rPr lang="zh-TW" altLang="en-US" sz="2000" dirty="0"/>
              <a:t>為</a:t>
            </a:r>
            <a:r>
              <a:rPr lang="en-US" altLang="zh-TW" sz="2000" dirty="0"/>
              <a:t>0</a:t>
            </a:r>
          </a:p>
          <a:p>
            <a:r>
              <a:rPr lang="zh-TW" altLang="en-US" sz="2000" dirty="0"/>
              <a:t>把所有不是我的照片放到</a:t>
            </a:r>
            <a:r>
              <a:rPr lang="en-US" altLang="zh-TW" sz="2000" dirty="0"/>
              <a:t>not me</a:t>
            </a:r>
            <a:r>
              <a:rPr lang="zh-TW" altLang="en-US" sz="2000" dirty="0"/>
              <a:t>資料夾利用</a:t>
            </a:r>
            <a:r>
              <a:rPr lang="en-US" altLang="zh-TW" sz="2000" dirty="0"/>
              <a:t>for</a:t>
            </a:r>
            <a:r>
              <a:rPr lang="zh-TW" altLang="en-US" sz="2000" dirty="0"/>
              <a:t>迴圈簡化讀取並同時</a:t>
            </a:r>
            <a:r>
              <a:rPr lang="en-US" altLang="zh-TW" sz="2000" dirty="0"/>
              <a:t>resize</a:t>
            </a:r>
            <a:r>
              <a:rPr lang="zh-TW" altLang="en-US" sz="2000" dirty="0"/>
              <a:t>成</a:t>
            </a:r>
            <a:r>
              <a:rPr lang="en-US" altLang="zh-TW" sz="2000" dirty="0"/>
              <a:t>200</a:t>
            </a:r>
            <a:r>
              <a:rPr lang="zh-TW" altLang="en-US" sz="2000" dirty="0"/>
              <a:t>*</a:t>
            </a:r>
            <a:r>
              <a:rPr lang="en-US" altLang="zh-TW" sz="2000" dirty="0"/>
              <a:t>200</a:t>
            </a:r>
            <a:r>
              <a:rPr lang="zh-TW" altLang="en-US" sz="2000" dirty="0"/>
              <a:t>並將</a:t>
            </a:r>
            <a:r>
              <a:rPr lang="en-US" altLang="zh-TW" sz="2000" dirty="0"/>
              <a:t>me</a:t>
            </a:r>
            <a:r>
              <a:rPr lang="zh-TW" altLang="en-US" sz="2000" dirty="0"/>
              <a:t>的</a:t>
            </a:r>
            <a:r>
              <a:rPr lang="en-US" altLang="zh-TW" sz="2000" dirty="0" err="1"/>
              <a:t>data,label</a:t>
            </a:r>
            <a:r>
              <a:rPr lang="zh-TW" altLang="en-US" sz="2000" dirty="0"/>
              <a:t>為</a:t>
            </a:r>
            <a:r>
              <a:rPr lang="en-US" altLang="zh-TW" sz="2000" dirty="0"/>
              <a:t>1</a:t>
            </a:r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F95CF4-3AF7-4668-B414-58582002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8365"/>
            <a:ext cx="8123624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4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模型實作方法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/>
          <a:lstStyle/>
          <a:p>
            <a:r>
              <a:rPr lang="zh-TW" altLang="en-US" sz="2000" dirty="0"/>
              <a:t>利用</a:t>
            </a:r>
            <a:r>
              <a:rPr lang="en-US" altLang="zh-TW" sz="2000" dirty="0" err="1"/>
              <a:t>data.shape</a:t>
            </a:r>
            <a:r>
              <a:rPr lang="zh-TW" altLang="en-US" sz="2000" dirty="0"/>
              <a:t>得到</a:t>
            </a:r>
            <a:r>
              <a:rPr lang="en-US" altLang="zh-TW" sz="2000" dirty="0"/>
              <a:t>2247,200,200,3</a:t>
            </a:r>
            <a:r>
              <a:rPr lang="zh-TW" altLang="en-US" sz="2000" dirty="0"/>
              <a:t>意思分別為</a:t>
            </a:r>
            <a:r>
              <a:rPr lang="en-US" altLang="zh-TW" sz="2000" dirty="0"/>
              <a:t>2247</a:t>
            </a:r>
            <a:r>
              <a:rPr lang="zh-TW" altLang="en-US" sz="2000" dirty="0"/>
              <a:t>張</a:t>
            </a:r>
            <a:r>
              <a:rPr lang="en-US" altLang="zh-TW" sz="2000" dirty="0"/>
              <a:t>,</a:t>
            </a:r>
            <a:r>
              <a:rPr lang="zh-TW" altLang="en-US" sz="2000" dirty="0"/>
              <a:t>大小為</a:t>
            </a:r>
            <a:r>
              <a:rPr lang="en-US" altLang="zh-TW" sz="2000" dirty="0"/>
              <a:t>200</a:t>
            </a:r>
            <a:r>
              <a:rPr lang="zh-TW" altLang="en-US" sz="2000" dirty="0"/>
              <a:t>*</a:t>
            </a:r>
            <a:r>
              <a:rPr lang="en-US" altLang="zh-TW" sz="2000" dirty="0"/>
              <a:t>200,</a:t>
            </a:r>
            <a:r>
              <a:rPr lang="zh-TW" altLang="en-US" sz="2000" dirty="0"/>
              <a:t>和</a:t>
            </a:r>
            <a:r>
              <a:rPr lang="en-US" altLang="zh-TW" sz="2000" dirty="0"/>
              <a:t>RGB</a:t>
            </a:r>
          </a:p>
          <a:p>
            <a:r>
              <a:rPr lang="zh-TW" altLang="en-US" sz="2000" dirty="0"/>
              <a:t>利用</a:t>
            </a:r>
            <a:r>
              <a:rPr lang="en-US" altLang="zh-TW" sz="2000" dirty="0"/>
              <a:t>reshape()</a:t>
            </a:r>
            <a:r>
              <a:rPr lang="zh-TW" altLang="en-US" sz="2000" dirty="0"/>
              <a:t>把資料攤平</a:t>
            </a:r>
            <a:r>
              <a:rPr lang="en-US" altLang="zh-TW" sz="2000" dirty="0"/>
              <a:t>,</a:t>
            </a:r>
            <a:r>
              <a:rPr lang="zh-TW" altLang="en-US" sz="2000" dirty="0"/>
              <a:t>這是大部分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機器學習圖片都需要做的事情</a:t>
            </a:r>
            <a:endParaRPr lang="en-US" altLang="zh-TW" sz="2000" dirty="0"/>
          </a:p>
          <a:p>
            <a:r>
              <a:rPr lang="zh-TW" altLang="en-US" sz="2000" dirty="0"/>
              <a:t>最後一段為切割訓練集和測試集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2489C4-89AF-44B9-B307-87F9338B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990" y="1691192"/>
            <a:ext cx="6348010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6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模型實作方法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/>
          <a:lstStyle/>
          <a:p>
            <a:r>
              <a:rPr lang="zh-TW" altLang="en-US" dirty="0"/>
              <a:t>使用隨機森林訓練模型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108BDA-7BC9-4356-83BD-1D8D824EE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3728"/>
            <a:ext cx="5936494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1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為什麼使用隨機森林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/>
          <a:lstStyle/>
          <a:p>
            <a:r>
              <a:rPr lang="zh-TW" altLang="en-US" dirty="0"/>
              <a:t>使用隨機森林訓練模型資料僅需要</a:t>
            </a:r>
            <a:r>
              <a:rPr lang="en-US" altLang="zh-TW" dirty="0"/>
              <a:t>resize()</a:t>
            </a:r>
            <a:r>
              <a:rPr lang="zh-TW" altLang="en-US" dirty="0"/>
              <a:t>和</a:t>
            </a:r>
            <a:r>
              <a:rPr lang="en-US" altLang="zh-TW" dirty="0"/>
              <a:t>reshape(),</a:t>
            </a:r>
            <a:r>
              <a:rPr lang="zh-TW" altLang="en-US" dirty="0"/>
              <a:t>不需要把圖片灰階</a:t>
            </a:r>
            <a:r>
              <a:rPr lang="en-US" altLang="zh-TW" dirty="0"/>
              <a:t>,</a:t>
            </a:r>
            <a:r>
              <a:rPr lang="zh-TW" altLang="en-US" dirty="0"/>
              <a:t>二質化</a:t>
            </a:r>
            <a:r>
              <a:rPr lang="en-US" altLang="zh-TW" dirty="0"/>
              <a:t>,</a:t>
            </a:r>
            <a:r>
              <a:rPr lang="zh-TW" altLang="en-US" dirty="0"/>
              <a:t>正規化</a:t>
            </a:r>
            <a:r>
              <a:rPr lang="en-US" altLang="zh-TW" dirty="0"/>
              <a:t>,</a:t>
            </a:r>
            <a:r>
              <a:rPr lang="zh-TW" altLang="en-US" dirty="0"/>
              <a:t>而且訓練快速</a:t>
            </a:r>
            <a:endParaRPr lang="en-US" altLang="zh-TW" dirty="0"/>
          </a:p>
          <a:p>
            <a:r>
              <a:rPr lang="zh-TW" altLang="en-US" dirty="0"/>
              <a:t>訓練時我們想快點得到結果</a:t>
            </a:r>
            <a:r>
              <a:rPr lang="en-US" altLang="zh-TW" dirty="0"/>
              <a:t>,</a:t>
            </a:r>
            <a:r>
              <a:rPr lang="zh-TW" altLang="en-US" dirty="0"/>
              <a:t>因此先採用隨機森林</a:t>
            </a:r>
            <a:r>
              <a:rPr lang="en-US" altLang="zh-TW" dirty="0"/>
              <a:t>,</a:t>
            </a:r>
            <a:r>
              <a:rPr lang="zh-TW" altLang="en-US" dirty="0"/>
              <a:t>如果成果不好會再替換其他機器學習方法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3882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模型實作方法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/>
          <a:lstStyle/>
          <a:p>
            <a:r>
              <a:rPr lang="zh-TW" altLang="en-US" dirty="0"/>
              <a:t>使用混淆矩陣觀察模型訓練結果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89E587-086F-4034-98DE-80C717E83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2572"/>
            <a:ext cx="5952527" cy="52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6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AF72-0E9C-420A-8204-5CA6DBA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模型實作方法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29C7D-0F64-44C9-9039-336D395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/>
          <a:lstStyle/>
          <a:p>
            <a:r>
              <a:rPr lang="zh-TW" altLang="en-US" sz="2000" dirty="0"/>
              <a:t>使用</a:t>
            </a:r>
            <a:r>
              <a:rPr lang="en-US" altLang="zh-TW" sz="2000" dirty="0"/>
              <a:t>code</a:t>
            </a:r>
            <a:r>
              <a:rPr lang="zh-TW" altLang="en-US" sz="2000" dirty="0"/>
              <a:t>開啟鏡頭</a:t>
            </a:r>
            <a:r>
              <a:rPr lang="en-US" altLang="zh-TW" sz="2000" dirty="0"/>
              <a:t>,</a:t>
            </a:r>
            <a:r>
              <a:rPr lang="zh-TW" altLang="en-US" sz="2000" dirty="0"/>
              <a:t>再導入我們製作</a:t>
            </a:r>
            <a:r>
              <a:rPr lang="en-US" altLang="zh-TW" sz="2000" dirty="0"/>
              <a:t>data</a:t>
            </a:r>
            <a:r>
              <a:rPr lang="zh-TW" altLang="en-US" sz="2000" dirty="0"/>
              <a:t>時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的人臉辨識抓取的模組</a:t>
            </a:r>
            <a:r>
              <a:rPr lang="en-US" altLang="zh-TW" sz="2000" dirty="0"/>
              <a:t>,</a:t>
            </a:r>
            <a:r>
              <a:rPr lang="zh-TW" altLang="en-US" sz="2000" dirty="0"/>
              <a:t>幫我們抓到人臉座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標</a:t>
            </a:r>
            <a:r>
              <a:rPr lang="en-US" altLang="zh-TW" sz="2000" dirty="0"/>
              <a:t>,</a:t>
            </a:r>
            <a:r>
              <a:rPr lang="zh-TW" altLang="en-US" sz="2000" dirty="0"/>
              <a:t>然後把抓到的座標剪裁</a:t>
            </a:r>
            <a:r>
              <a:rPr lang="en-US" altLang="zh-TW" sz="2000" dirty="0"/>
              <a:t>,</a:t>
            </a:r>
            <a:r>
              <a:rPr lang="en-US" altLang="zh-TW" sz="2000" dirty="0" err="1"/>
              <a:t>resize,reshape</a:t>
            </a:r>
            <a:r>
              <a:rPr lang="en-US" altLang="zh-TW" sz="2000" dirty="0"/>
              <a:t>,</a:t>
            </a:r>
          </a:p>
          <a:p>
            <a:pPr marL="0" indent="0">
              <a:buNone/>
            </a:pPr>
            <a:r>
              <a:rPr lang="zh-TW" altLang="en-US" sz="2000" dirty="0"/>
              <a:t>再來就使用我們訓練的</a:t>
            </a:r>
            <a:r>
              <a:rPr lang="en-US" altLang="zh-TW" sz="2000" dirty="0"/>
              <a:t>me</a:t>
            </a:r>
            <a:r>
              <a:rPr lang="zh-TW" altLang="en-US" sz="2000" dirty="0"/>
              <a:t>和</a:t>
            </a:r>
            <a:r>
              <a:rPr lang="en-US" altLang="zh-TW" sz="2000" dirty="0"/>
              <a:t>not</a:t>
            </a:r>
            <a:r>
              <a:rPr lang="zh-TW" altLang="en-US" sz="2000" dirty="0"/>
              <a:t> </a:t>
            </a:r>
            <a:r>
              <a:rPr lang="en-US" altLang="zh-TW" sz="2000" dirty="0"/>
              <a:t>me</a:t>
            </a:r>
            <a:r>
              <a:rPr lang="zh-TW" altLang="en-US" sz="2000" dirty="0"/>
              <a:t>模型</a:t>
            </a:r>
            <a:r>
              <a:rPr lang="en-US" altLang="zh-TW" sz="2000" dirty="0"/>
              <a:t>,</a:t>
            </a:r>
          </a:p>
          <a:p>
            <a:pPr marL="0" indent="0">
              <a:buNone/>
            </a:pPr>
            <a:r>
              <a:rPr lang="zh-TW" altLang="en-US" sz="2000" dirty="0"/>
              <a:t>去辨識是哪一種</a:t>
            </a:r>
            <a:r>
              <a:rPr lang="en-US" altLang="zh-TW" sz="2000" dirty="0"/>
              <a:t>,</a:t>
            </a:r>
            <a:r>
              <a:rPr lang="zh-TW" altLang="en-US" sz="2000" dirty="0"/>
              <a:t>如果預測結果為</a:t>
            </a:r>
            <a:r>
              <a:rPr lang="en-US" altLang="zh-TW" sz="2000" dirty="0"/>
              <a:t>0</a:t>
            </a:r>
          </a:p>
          <a:p>
            <a:pPr marL="0" indent="0">
              <a:buNone/>
            </a:pPr>
            <a:r>
              <a:rPr lang="zh-TW" altLang="en-US" sz="2000" dirty="0"/>
              <a:t>使用</a:t>
            </a:r>
            <a:r>
              <a:rPr lang="en-US" altLang="zh-TW" sz="2000" dirty="0"/>
              <a:t>Rectangle()</a:t>
            </a:r>
            <a:r>
              <a:rPr lang="zh-TW" altLang="en-US" sz="2000" dirty="0"/>
              <a:t>框出範圍</a:t>
            </a:r>
            <a:r>
              <a:rPr lang="en-US" altLang="zh-TW" sz="2000" dirty="0"/>
              <a:t>,</a:t>
            </a:r>
            <a:r>
              <a:rPr lang="en-US" altLang="zh-TW" sz="2000" dirty="0" err="1"/>
              <a:t>puttext</a:t>
            </a:r>
            <a:r>
              <a:rPr lang="en-US" altLang="zh-TW" sz="2000" dirty="0"/>
              <a:t>()</a:t>
            </a:r>
            <a:r>
              <a:rPr lang="zh-TW" altLang="en-US" sz="2000" dirty="0"/>
              <a:t>寫</a:t>
            </a:r>
            <a:r>
              <a:rPr lang="en-US" altLang="zh-TW" sz="2000" dirty="0"/>
              <a:t>me</a:t>
            </a:r>
          </a:p>
          <a:p>
            <a:pPr marL="0" indent="0">
              <a:buNone/>
            </a:pPr>
            <a:r>
              <a:rPr lang="zh-TW" altLang="en-US" sz="2000" dirty="0"/>
              <a:t>反之為</a:t>
            </a:r>
            <a:r>
              <a:rPr lang="en-US" altLang="zh-TW" sz="2000" dirty="0"/>
              <a:t>1</a:t>
            </a:r>
            <a:r>
              <a:rPr lang="zh-TW" altLang="en-US" sz="2000" dirty="0"/>
              <a:t>時亦同</a:t>
            </a:r>
            <a:r>
              <a:rPr lang="en-US" altLang="zh-TW" sz="2000" dirty="0"/>
              <a:t>,</a:t>
            </a:r>
            <a:r>
              <a:rPr lang="zh-TW" altLang="en-US" sz="2000" dirty="0"/>
              <a:t>只是框框顏色和字內容不同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我們也有實作按鍵擷取判斷的</a:t>
            </a:r>
            <a:r>
              <a:rPr lang="en-US" altLang="zh-TW" sz="2000" dirty="0"/>
              <a:t>,</a:t>
            </a:r>
            <a:r>
              <a:rPr lang="zh-TW" altLang="en-US" sz="2000" dirty="0"/>
              <a:t>不過大同小異就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不再贅述</a:t>
            </a:r>
            <a:endParaRPr lang="en-US" altLang="zh-TW" sz="2000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E67754-4F77-4E61-BB50-05119445F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606" y="0"/>
            <a:ext cx="6403394" cy="50083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627468-BD1B-4805-8FDC-2C8FBC45F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4732932"/>
            <a:ext cx="4486183" cy="19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85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Words>905</Words>
  <Application>Microsoft Office PowerPoint</Application>
  <PresentationFormat>寬螢幕</PresentationFormat>
  <Paragraphs>75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微軟正黑體</vt:lpstr>
      <vt:lpstr>新細明體</vt:lpstr>
      <vt:lpstr>新細明體</vt:lpstr>
      <vt:lpstr>Arial</vt:lpstr>
      <vt:lpstr>Calibri</vt:lpstr>
      <vt:lpstr>Calibri Light</vt:lpstr>
      <vt:lpstr>Office 佈景主題</vt:lpstr>
      <vt:lpstr>AI電腦視覺應用實作期末報告 </vt:lpstr>
      <vt:lpstr>期末報告題目</vt:lpstr>
      <vt:lpstr>建立資料</vt:lpstr>
      <vt:lpstr>模型實作方法</vt:lpstr>
      <vt:lpstr>模型實作方法</vt:lpstr>
      <vt:lpstr>模型實作方法</vt:lpstr>
      <vt:lpstr>為什麼使用隨機森林</vt:lpstr>
      <vt:lpstr>模型實作方法</vt:lpstr>
      <vt:lpstr>模型實作方法</vt:lpstr>
      <vt:lpstr>成果展示(影片)</vt:lpstr>
      <vt:lpstr>模型用途和拓展</vt:lpstr>
      <vt:lpstr>模型用途和拓展</vt:lpstr>
      <vt:lpstr>模型用途和拓展</vt:lpstr>
      <vt:lpstr>遇到的困難</vt:lpstr>
      <vt:lpstr>可能可以提升模型的方法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AI電腦視覺應用實作期末報告</dc:title>
  <dc:creator>博仁 鄭</dc:creator>
  <cp:lastModifiedBy>HighD</cp:lastModifiedBy>
  <cp:revision>16</cp:revision>
  <dcterms:created xsi:type="dcterms:W3CDTF">2020-06-15T01:38:11Z</dcterms:created>
  <dcterms:modified xsi:type="dcterms:W3CDTF">2020-10-01T15:33:14Z</dcterms:modified>
</cp:coreProperties>
</file>